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6" r:id="rId6"/>
    <p:sldId id="267" r:id="rId7"/>
    <p:sldId id="258" r:id="rId8"/>
    <p:sldId id="269" r:id="rId9"/>
    <p:sldId id="270" r:id="rId10"/>
  </p:sldIdLst>
  <p:sldSz cx="9144000" cy="5143500" type="screen16x9"/>
  <p:notesSz cx="6858000" cy="9144000"/>
  <p:embeddedFontLst>
    <p:embeddedFont>
      <p:font typeface="Raleway ExtraBold" panose="020B0604020202020204" charset="0"/>
      <p:bold r:id="rId12"/>
      <p:boldItalic r:id="rId13"/>
    </p:embeddedFont>
    <p:embeddedFont>
      <p:font typeface="Raleway Black" panose="020B0604020202020204" charset="0"/>
      <p:bold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Raleway" panose="020B0604020202020204" charset="0"/>
      <p:regular r:id="rId20"/>
      <p:bold r:id="rId21"/>
      <p:italic r:id="rId22"/>
      <p:boldItalic r:id="rId23"/>
    </p:embeddedFont>
    <p:embeddedFont>
      <p:font typeface="Montserrat" panose="020B0604020202020204" charset="0"/>
      <p:regular r:id="rId24"/>
      <p:bold r:id="rId25"/>
      <p:italic r:id="rId26"/>
      <p:boldItalic r:id="rId27"/>
    </p:embeddedFont>
    <p:embeddedFont>
      <p:font typeface="Arial Black" panose="020B0A04020102020204" pitchFamily="34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D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221" autoAdjust="0"/>
  </p:normalViewPr>
  <p:slideViewPr>
    <p:cSldViewPr snapToGrid="0">
      <p:cViewPr varScale="1">
        <p:scale>
          <a:sx n="77" d="100"/>
          <a:sy n="77" d="100"/>
        </p:scale>
        <p:origin x="120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f6b3dd08b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f6b3dd08b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f6b3dd08b3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f6b3dd08b3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f6b3dd08b3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f6b3dd08b3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1e704b70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1e704b70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f1e704b70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f1e704b70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f6b1d16ba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f6b1d16ba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f6b1d16bac_5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f6b1d16bac_5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f6b1d16bac_5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f6b1d16bac_5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>
            <a:off x="-2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Raleway"/>
              <a:buNone/>
              <a:defRPr sz="3600"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  <a:defRPr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  <a:defRPr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  <a:defRPr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  <a:defRPr sz="1400"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●"/>
              <a:defRPr sz="1200"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●"/>
              <a:defRPr sz="1200"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  <a:defRPr sz="1400"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●"/>
              <a:defRPr sz="1200"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●"/>
              <a:defRPr sz="1200"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○"/>
              <a:defRPr sz="1200"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Raleway"/>
              <a:buChar char="■"/>
              <a:defRPr sz="12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 sz="1800">
                <a:solidFill>
                  <a:schemeClr val="lt1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>
            <a:off x="150" y="0"/>
            <a:ext cx="9144000" cy="5143500"/>
          </a:xfrm>
          <a:prstGeom prst="rect">
            <a:avLst/>
          </a:prstGeom>
          <a:solidFill>
            <a:srgbClr val="0E44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>
            <a:off x="390975" y="1563900"/>
            <a:ext cx="7005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3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/>
          <p:nvPr/>
        </p:nvSpPr>
        <p:spPr>
          <a:xfrm>
            <a:off x="150" y="0"/>
            <a:ext cx="9144000" cy="5143500"/>
          </a:xfrm>
          <a:prstGeom prst="rect">
            <a:avLst/>
          </a:prstGeom>
          <a:solidFill>
            <a:srgbClr val="0E44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 amt="40000"/>
          </a:blip>
          <a:srcRect t="13621" r="69" b="438"/>
          <a:stretch/>
        </p:blipFill>
        <p:spPr>
          <a:xfrm rot="5400000">
            <a:off x="2009202" y="-1996856"/>
            <a:ext cx="5133801" cy="9151898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2868800" y="952500"/>
            <a:ext cx="405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479000" y="504500"/>
            <a:ext cx="5011800" cy="750945"/>
          </a:xfrm>
          <a:prstGeom prst="rect">
            <a:avLst/>
          </a:prstGeom>
          <a:noFill/>
          <a:ln>
            <a:noFill/>
          </a:ln>
          <a:effectLst>
            <a:outerShdw blurRad="57150" dist="19050" dir="4800000" algn="bl" rotWithShape="0">
              <a:srgbClr val="000000">
                <a:alpha val="7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Encontro do Fórum Nacional dos Secretários Municipais de Fazenda e Finanças da FNP </a:t>
            </a:r>
            <a:endParaRPr sz="16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479700" y="1349195"/>
            <a:ext cx="4092300" cy="1419900"/>
          </a:xfrm>
          <a:prstGeom prst="rect">
            <a:avLst/>
          </a:prstGeom>
          <a:noFill/>
          <a:ln>
            <a:noFill/>
          </a:ln>
          <a:effectLst>
            <a:outerShdw blurRad="57150" dist="19050" dir="4800000" algn="bl" rotWithShape="0">
              <a:srgbClr val="000000">
                <a:alpha val="7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Mesa </a:t>
            </a:r>
            <a:r>
              <a:rPr lang="pt-BR" sz="1500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/>
            </a:r>
            <a:br>
              <a:rPr lang="pt-BR" sz="1500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pt-BR" sz="1500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Competitividade e Ambiente de Negócios:  </a:t>
            </a:r>
            <a:endParaRPr sz="15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uma Agenda para o Crescimento Econômico a partir das Cidades </a:t>
            </a:r>
            <a:endParaRPr sz="15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479000" y="3668269"/>
            <a:ext cx="5153704" cy="1246465"/>
          </a:xfrm>
          <a:prstGeom prst="rect">
            <a:avLst/>
          </a:prstGeom>
          <a:noFill/>
          <a:ln>
            <a:noFill/>
          </a:ln>
          <a:effectLst>
            <a:outerShdw blurRad="57150" dist="19050" dir="4800000" algn="bl" rotWithShape="0">
              <a:srgbClr val="000000">
                <a:alpha val="7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dirty="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rPr>
              <a:t>VIVIAN SATIRO</a:t>
            </a:r>
            <a:endParaRPr sz="3200" dirty="0">
              <a:solidFill>
                <a:schemeClr val="lt1"/>
              </a:solidFill>
              <a:latin typeface="Raleway Black"/>
              <a:ea typeface="Raleway Black"/>
              <a:cs typeface="Raleway Black"/>
              <a:sym typeface="Raleway Black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Secretária Executiva de Planejamento e Entregas Prioritárias</a:t>
            </a:r>
            <a:br>
              <a:rPr lang="pt-BR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pt-BR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Prefeitura de São Paulo</a:t>
            </a:r>
            <a:endParaRPr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994525" y="35474"/>
            <a:ext cx="40569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b="1" dirty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OUTUBRO / 2021</a:t>
            </a:r>
            <a:endParaRPr sz="2200" dirty="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2" name="Google Shape;62;p13"/>
          <p:cNvPicPr preferRelativeResize="0"/>
          <p:nvPr/>
        </p:nvPicPr>
        <p:blipFill rotWithShape="1">
          <a:blip r:embed="rId4">
            <a:alphaModFix/>
          </a:blip>
          <a:srcRect b="-5274"/>
          <a:stretch/>
        </p:blipFill>
        <p:spPr>
          <a:xfrm>
            <a:off x="7595886" y="3817080"/>
            <a:ext cx="1032075" cy="948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321325" y="3581775"/>
            <a:ext cx="4899000" cy="30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/>
              <a:t>Ladislau Dowbor</a:t>
            </a:r>
            <a:endParaRPr sz="2000" b="1"/>
          </a:p>
        </p:txBody>
      </p:sp>
      <p:sp>
        <p:nvSpPr>
          <p:cNvPr id="68" name="Google Shape;68;p14"/>
          <p:cNvSpPr txBox="1">
            <a:spLocks noGrp="1"/>
          </p:cNvSpPr>
          <p:nvPr>
            <p:ph type="title"/>
          </p:nvPr>
        </p:nvSpPr>
        <p:spPr>
          <a:xfrm>
            <a:off x="311700" y="2330125"/>
            <a:ext cx="8520600" cy="5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pt-BR" sz="2500" i="1"/>
              <a:t>Não basta avançar, é preciso saber para onde.</a:t>
            </a:r>
            <a:endParaRPr sz="2500" i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2500" i="1"/>
              <a:t>Não basta dizer ‘estamos produzindo mais’, </a:t>
            </a:r>
            <a:endParaRPr sz="2500" i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2500" i="1"/>
              <a:t>é preciso olhar o que, para quem e como.</a:t>
            </a:r>
            <a:endParaRPr sz="2500" i="1"/>
          </a:p>
        </p:txBody>
      </p:sp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808425" y="2120525"/>
            <a:ext cx="676200" cy="13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0" i="1"/>
              <a:t>“</a:t>
            </a:r>
            <a:endParaRPr sz="10000" b="1" i="1"/>
          </a:p>
        </p:txBody>
      </p:sp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 rot="10800000">
            <a:off x="7571925" y="2834876"/>
            <a:ext cx="766500" cy="18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0" i="1"/>
              <a:t>“</a:t>
            </a:r>
            <a:endParaRPr sz="10000" b="1" i="1"/>
          </a:p>
        </p:txBody>
      </p:sp>
      <p:pic>
        <p:nvPicPr>
          <p:cNvPr id="71" name="Google Shape;71;p14"/>
          <p:cNvPicPr preferRelativeResize="0"/>
          <p:nvPr/>
        </p:nvPicPr>
        <p:blipFill rotWithShape="1">
          <a:blip r:embed="rId3">
            <a:alphaModFix/>
          </a:blip>
          <a:srcRect b="47780"/>
          <a:stretch/>
        </p:blipFill>
        <p:spPr>
          <a:xfrm>
            <a:off x="8425800" y="76200"/>
            <a:ext cx="870600" cy="4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0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11"/>
            <a:ext cx="9144003" cy="5143487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0"/>
          <p:cNvSpPr txBox="1">
            <a:spLocks noGrp="1"/>
          </p:cNvSpPr>
          <p:nvPr>
            <p:ph type="title"/>
          </p:nvPr>
        </p:nvSpPr>
        <p:spPr>
          <a:xfrm>
            <a:off x="839425" y="2150850"/>
            <a:ext cx="7465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BR" sz="2540"/>
              <a:t>Grupos historicamente </a:t>
            </a:r>
            <a:r>
              <a:rPr lang="pt-BR" sz="2540" b="1"/>
              <a:t>mais vulneráveis</a:t>
            </a:r>
            <a:r>
              <a:rPr lang="pt-BR" sz="2540"/>
              <a:t> foram os mais atingidos pela </a:t>
            </a:r>
            <a:r>
              <a:rPr lang="pt-BR" sz="2540" b="1"/>
              <a:t>emergência sanitária</a:t>
            </a:r>
            <a:r>
              <a:rPr lang="pt-BR" sz="2540"/>
              <a:t>.</a:t>
            </a:r>
            <a:endParaRPr sz="2540"/>
          </a:p>
        </p:txBody>
      </p:sp>
      <p:pic>
        <p:nvPicPr>
          <p:cNvPr id="167" name="Google Shape;167;p20"/>
          <p:cNvPicPr preferRelativeResize="0"/>
          <p:nvPr/>
        </p:nvPicPr>
        <p:blipFill rotWithShape="1">
          <a:blip r:embed="rId4">
            <a:alphaModFix/>
          </a:blip>
          <a:srcRect b="47780"/>
          <a:stretch/>
        </p:blipFill>
        <p:spPr>
          <a:xfrm>
            <a:off x="8425800" y="76200"/>
            <a:ext cx="870600" cy="4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1"/>
          <p:cNvPicPr preferRelativeResize="0"/>
          <p:nvPr/>
        </p:nvPicPr>
        <p:blipFill rotWithShape="1">
          <a:blip r:embed="rId3">
            <a:alphaModFix amt="40000"/>
          </a:blip>
          <a:srcRect t="20445"/>
          <a:stretch/>
        </p:blipFill>
        <p:spPr>
          <a:xfrm>
            <a:off x="0" y="-1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1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“Voltar ao normal” não é o suficiente.</a:t>
            </a:r>
            <a:endParaRPr/>
          </a:p>
        </p:txBody>
      </p:sp>
      <p:pic>
        <p:nvPicPr>
          <p:cNvPr id="174" name="Google Shape;174;p21"/>
          <p:cNvPicPr preferRelativeResize="0"/>
          <p:nvPr/>
        </p:nvPicPr>
        <p:blipFill rotWithShape="1">
          <a:blip r:embed="rId4">
            <a:alphaModFix/>
          </a:blip>
          <a:srcRect b="47780"/>
          <a:stretch/>
        </p:blipFill>
        <p:spPr>
          <a:xfrm>
            <a:off x="8425800" y="76200"/>
            <a:ext cx="870600" cy="4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3" descr="Padrão do plano de fund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3754" y="214950"/>
            <a:ext cx="838559" cy="264364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3"/>
          <p:cNvSpPr/>
          <p:nvPr/>
        </p:nvSpPr>
        <p:spPr>
          <a:xfrm>
            <a:off x="178725" y="1030450"/>
            <a:ext cx="1971300" cy="8610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2B3B47"/>
                </a:solidFill>
                <a:latin typeface="Arial"/>
                <a:ea typeface="Arial"/>
                <a:cs typeface="Arial"/>
                <a:sym typeface="Arial"/>
              </a:rPr>
              <a:t>A publicação do Programa de Metas 2021-2024 Versão Final-Participativa representa o encontro entre a visão estratégica de cidade da Gestão e as propostas e contribuições feitas pela sociedade civil.</a:t>
            </a:r>
            <a:endParaRPr sz="700" b="0" i="1" u="none" strike="noStrike" cap="none">
              <a:solidFill>
                <a:srgbClr val="2B3B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3"/>
          <p:cNvSpPr/>
          <p:nvPr/>
        </p:nvSpPr>
        <p:spPr>
          <a:xfrm>
            <a:off x="178725" y="2087624"/>
            <a:ext cx="1990800" cy="861000"/>
          </a:xfrm>
          <a:prstGeom prst="rect">
            <a:avLst/>
          </a:prstGeom>
          <a:solidFill>
            <a:srgbClr val="3C5785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Em 2021, também é publicado o Plano de Ação das Subprefeituras, instrumento que aprofunda a lógica de planejamento regional e prioriza as demandas identificadas em cada território da cidade. </a:t>
            </a:r>
            <a:endParaRPr sz="700" b="0" i="1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3"/>
          <p:cNvSpPr/>
          <p:nvPr/>
        </p:nvSpPr>
        <p:spPr>
          <a:xfrm>
            <a:off x="2333965" y="1436557"/>
            <a:ext cx="1544100" cy="915000"/>
          </a:xfrm>
          <a:prstGeom prst="rect">
            <a:avLst/>
          </a:prstGeom>
          <a:solidFill>
            <a:srgbClr val="41C0E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2B3B47"/>
                </a:solidFill>
                <a:latin typeface="Arial"/>
                <a:ea typeface="Arial"/>
                <a:cs typeface="Arial"/>
                <a:sym typeface="Arial"/>
              </a:rPr>
              <a:t>Publicação do Plano Plurianual, instrumento matricial que consolida todos os programas e ações que serão realizadas pelo governo nos próximos quatro anos</a:t>
            </a:r>
            <a:r>
              <a:rPr lang="pt-BR" sz="700" b="0" i="0" u="none" strike="noStrike" cap="none">
                <a:solidFill>
                  <a:srgbClr val="2B3B47"/>
                </a:solidFill>
                <a:latin typeface="Arial"/>
                <a:ea typeface="Arial"/>
                <a:cs typeface="Arial"/>
                <a:sym typeface="Arial"/>
              </a:rPr>
              <a:t>. </a:t>
            </a:r>
            <a:endParaRPr b="0" i="0" u="none" strike="noStrike" cap="none">
              <a:solidFill>
                <a:srgbClr val="2B3B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3"/>
          <p:cNvSpPr/>
          <p:nvPr/>
        </p:nvSpPr>
        <p:spPr>
          <a:xfrm>
            <a:off x="4094955" y="1062674"/>
            <a:ext cx="1636500" cy="10122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2B3B47"/>
                </a:solidFill>
                <a:latin typeface="Arial"/>
                <a:ea typeface="Arial"/>
                <a:cs typeface="Arial"/>
                <a:sym typeface="Arial"/>
              </a:rPr>
              <a:t>A publicação do Programa de Metas 2021-2024 Versão Final-Participativa representa o encontro entre a visão estratégica de cidade da Gestão e as propostas e contribuições feitas pela sociedade civil.</a:t>
            </a:r>
            <a:endParaRPr sz="700" b="0" i="1" u="none" strike="noStrike" cap="none">
              <a:solidFill>
                <a:srgbClr val="2B3B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3"/>
          <p:cNvSpPr/>
          <p:nvPr/>
        </p:nvSpPr>
        <p:spPr>
          <a:xfrm>
            <a:off x="5842803" y="1281849"/>
            <a:ext cx="1524000" cy="760500"/>
          </a:xfrm>
          <a:prstGeom prst="rect">
            <a:avLst/>
          </a:prstGeom>
          <a:solidFill>
            <a:srgbClr val="41C0E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2B3B47"/>
                </a:solidFill>
                <a:latin typeface="Arial"/>
                <a:ea typeface="Arial"/>
                <a:cs typeface="Arial"/>
                <a:sym typeface="Arial"/>
              </a:rPr>
              <a:t>Em 2025, com o início de uma nova gestão o Plano Plurianual é a ponte entre o planejamento atual e a visão de futuro.</a:t>
            </a:r>
            <a:endParaRPr b="0" i="1" u="none" strike="noStrike" cap="none">
              <a:solidFill>
                <a:srgbClr val="2B3B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3"/>
          <p:cNvSpPr/>
          <p:nvPr/>
        </p:nvSpPr>
        <p:spPr>
          <a:xfrm>
            <a:off x="7465804" y="951285"/>
            <a:ext cx="1325400" cy="1793700"/>
          </a:xfrm>
          <a:prstGeom prst="rect">
            <a:avLst/>
          </a:prstGeom>
          <a:solidFill>
            <a:srgbClr val="152741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 Agenda 2030 materializa a integração e a trajetória percorrida por todos os instrumentos de planejamento municipal. O resultado é a conquista de uma São Paulo mais sustentável, com maior qualidade de vida, educação, saúde e com redução dos índices de pobreza e desigualdade social. </a:t>
            </a:r>
            <a:endParaRPr sz="700" b="0" i="1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3"/>
          <p:cNvSpPr txBox="1"/>
          <p:nvPr/>
        </p:nvSpPr>
        <p:spPr>
          <a:xfrm>
            <a:off x="7462846" y="736698"/>
            <a:ext cx="1331100" cy="307800"/>
          </a:xfrm>
          <a:prstGeom prst="rect">
            <a:avLst/>
          </a:prstGeom>
          <a:solidFill>
            <a:srgbClr val="152741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5" name="Google Shape;195;p23"/>
          <p:cNvSpPr txBox="1"/>
          <p:nvPr/>
        </p:nvSpPr>
        <p:spPr>
          <a:xfrm>
            <a:off x="5839850" y="1085550"/>
            <a:ext cx="1524000" cy="215400"/>
          </a:xfrm>
          <a:prstGeom prst="rect">
            <a:avLst/>
          </a:prstGeom>
          <a:solidFill>
            <a:srgbClr val="41C0EF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rgbClr val="2B3B47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6" name="Google Shape;196;p23"/>
          <p:cNvSpPr txBox="1"/>
          <p:nvPr/>
        </p:nvSpPr>
        <p:spPr>
          <a:xfrm>
            <a:off x="4091999" y="859933"/>
            <a:ext cx="1633500" cy="2154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7" name="Google Shape;197;p23"/>
          <p:cNvSpPr txBox="1"/>
          <p:nvPr/>
        </p:nvSpPr>
        <p:spPr>
          <a:xfrm>
            <a:off x="2331004" y="1240265"/>
            <a:ext cx="1541400" cy="307800"/>
          </a:xfrm>
          <a:prstGeom prst="rect">
            <a:avLst/>
          </a:prstGeom>
          <a:solidFill>
            <a:srgbClr val="41C0EF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98" name="Google Shape;198;p23"/>
          <p:cNvSpPr txBox="1"/>
          <p:nvPr/>
        </p:nvSpPr>
        <p:spPr>
          <a:xfrm>
            <a:off x="182350" y="951277"/>
            <a:ext cx="1968600" cy="2154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 b="1" i="0" u="none" strike="noStrike" cap="non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9" name="Google Shape;199;p23"/>
          <p:cNvSpPr txBox="1"/>
          <p:nvPr/>
        </p:nvSpPr>
        <p:spPr>
          <a:xfrm>
            <a:off x="175775" y="1891350"/>
            <a:ext cx="1988400" cy="369300"/>
          </a:xfrm>
          <a:prstGeom prst="rect">
            <a:avLst/>
          </a:prstGeom>
          <a:solidFill>
            <a:srgbClr val="3C5785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i="0" u="none" strike="noStrike" cap="none">
              <a:solidFill>
                <a:srgbClr val="F2F2F2"/>
              </a:solidFill>
            </a:endParaRPr>
          </a:p>
        </p:txBody>
      </p:sp>
      <p:pic>
        <p:nvPicPr>
          <p:cNvPr id="200" name="Google Shape;200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8550" y="2003773"/>
            <a:ext cx="451675" cy="14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3" descr="Interface gráfica do usuário, Aplicativo&#10;&#10;Descrição gerada automa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75863" y="1167717"/>
            <a:ext cx="451675" cy="34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3" descr="Interface gráfica do usuário, Aplicativo&#10;&#10;Descrição gerada automa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69800" y="1030442"/>
            <a:ext cx="451675" cy="340493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/>
          <p:nvPr/>
        </p:nvSpPr>
        <p:spPr>
          <a:xfrm>
            <a:off x="830475" y="862609"/>
            <a:ext cx="667800" cy="2643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" name="Google Shape;204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1582" y="870870"/>
            <a:ext cx="585600" cy="2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3"/>
          <p:cNvSpPr/>
          <p:nvPr/>
        </p:nvSpPr>
        <p:spPr>
          <a:xfrm>
            <a:off x="4579300" y="799125"/>
            <a:ext cx="667800" cy="2643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620407" y="807386"/>
            <a:ext cx="585600" cy="2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89270" y="799075"/>
            <a:ext cx="478259" cy="26437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3"/>
          <p:cNvSpPr/>
          <p:nvPr/>
        </p:nvSpPr>
        <p:spPr>
          <a:xfrm>
            <a:off x="65250" y="3355000"/>
            <a:ext cx="667800" cy="264300"/>
          </a:xfrm>
          <a:prstGeom prst="rect">
            <a:avLst/>
          </a:prstGeom>
          <a:solidFill>
            <a:srgbClr val="FFDE0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9" name="Google Shape;209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6357" y="3363261"/>
            <a:ext cx="585600" cy="2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3"/>
          <p:cNvSpPr txBox="1"/>
          <p:nvPr/>
        </p:nvSpPr>
        <p:spPr>
          <a:xfrm>
            <a:off x="65250" y="3619311"/>
            <a:ext cx="667800" cy="292500"/>
          </a:xfrm>
          <a:prstGeom prst="rect">
            <a:avLst/>
          </a:prstGeom>
          <a:solidFill>
            <a:srgbClr val="3C5785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i="0" u="none" strike="noStrike" cap="none">
              <a:solidFill>
                <a:srgbClr val="F2F2F2"/>
              </a:solidFill>
            </a:endParaRPr>
          </a:p>
        </p:txBody>
      </p:sp>
      <p:pic>
        <p:nvPicPr>
          <p:cNvPr id="211" name="Google Shape;211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725" y="3687323"/>
            <a:ext cx="451675" cy="1444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3"/>
          <p:cNvSpPr txBox="1"/>
          <p:nvPr/>
        </p:nvSpPr>
        <p:spPr>
          <a:xfrm>
            <a:off x="65250" y="3905453"/>
            <a:ext cx="667800" cy="292500"/>
          </a:xfrm>
          <a:prstGeom prst="rect">
            <a:avLst/>
          </a:prstGeom>
          <a:solidFill>
            <a:srgbClr val="00AFDC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i="0" u="none" strike="noStrike" cap="none">
              <a:solidFill>
                <a:srgbClr val="F2F2F2"/>
              </a:solidFill>
            </a:endParaRPr>
          </a:p>
        </p:txBody>
      </p:sp>
      <p:sp>
        <p:nvSpPr>
          <p:cNvPr id="213" name="Google Shape;213;p23"/>
          <p:cNvSpPr txBox="1"/>
          <p:nvPr/>
        </p:nvSpPr>
        <p:spPr>
          <a:xfrm>
            <a:off x="65250" y="4199100"/>
            <a:ext cx="667800" cy="246300"/>
          </a:xfrm>
          <a:prstGeom prst="rect">
            <a:avLst/>
          </a:prstGeom>
          <a:solidFill>
            <a:srgbClr val="152741"/>
          </a:solidFill>
          <a:ln>
            <a:noFill/>
          </a:ln>
        </p:spPr>
        <p:txBody>
          <a:bodyPr spcFirstLastPara="1" wrap="square" lIns="121900" tIns="60950" rIns="121900" bIns="6095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14" name="Google Shape;214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6275" y="4234602"/>
            <a:ext cx="285749" cy="157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3" descr="Interface gráfica do usuário, Aplicativo&#10;&#10;Descrição gerada automaticamente"/>
          <p:cNvPicPr preferRelativeResize="0"/>
          <p:nvPr/>
        </p:nvPicPr>
        <p:blipFill rotWithShape="1">
          <a:blip r:embed="rId6">
            <a:alphaModFix/>
          </a:blip>
          <a:srcRect t="4911" b="34227"/>
          <a:stretch/>
        </p:blipFill>
        <p:spPr>
          <a:xfrm>
            <a:off x="241695" y="3983200"/>
            <a:ext cx="314911" cy="14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4"/>
          <p:cNvPicPr preferRelativeResize="0"/>
          <p:nvPr/>
        </p:nvPicPr>
        <p:blipFill rotWithShape="1">
          <a:blip r:embed="rId3">
            <a:alphaModFix amt="40000"/>
          </a:blip>
          <a:srcRect b="11008"/>
          <a:stretch/>
        </p:blipFill>
        <p:spPr>
          <a:xfrm rot="-5400000">
            <a:off x="2004187" y="-2000463"/>
            <a:ext cx="5139776" cy="914815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4"/>
          <p:cNvSpPr/>
          <p:nvPr/>
        </p:nvSpPr>
        <p:spPr>
          <a:xfrm>
            <a:off x="25" y="660625"/>
            <a:ext cx="9144000" cy="435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19475" y="753050"/>
            <a:ext cx="5866475" cy="39158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4"/>
          <p:cNvSpPr txBox="1"/>
          <p:nvPr/>
        </p:nvSpPr>
        <p:spPr>
          <a:xfrm>
            <a:off x="215575" y="92050"/>
            <a:ext cx="6555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chemeClr val="l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CICLO DE DESENVOLVIMENTO DA CIDADE DE SÃO PAULO</a:t>
            </a:r>
            <a:endParaRPr sz="1600">
              <a:solidFill>
                <a:schemeClr val="lt1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 rotWithShape="1">
          <a:blip r:embed="rId3">
            <a:alphaModFix amt="40000"/>
          </a:blip>
          <a:srcRect b="11008"/>
          <a:stretch/>
        </p:blipFill>
        <p:spPr>
          <a:xfrm rot="-5400000">
            <a:off x="2004187" y="-2000463"/>
            <a:ext cx="5139776" cy="914815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25" y="660625"/>
            <a:ext cx="9144000" cy="435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215575" y="92050"/>
            <a:ext cx="7270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chemeClr val="l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EIXOS NORTEADORES DA GESTÃO</a:t>
            </a:r>
            <a:endParaRPr sz="1600" dirty="0">
              <a:solidFill>
                <a:schemeClr val="lt1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3123580" y="1370286"/>
            <a:ext cx="2734200" cy="2734200"/>
          </a:xfrm>
          <a:prstGeom prst="ellipse">
            <a:avLst/>
          </a:prstGeom>
          <a:noFill/>
          <a:ln w="25400" cap="flat" cmpd="sng">
            <a:solidFill>
              <a:srgbClr val="010D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4182495" y="1086484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59012" y="1208016"/>
            <a:ext cx="452415" cy="409336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568907" y="1586879"/>
            <a:ext cx="1515259" cy="7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SEGURA E BEM CUIDADA</a:t>
            </a:r>
            <a:endParaRPr sz="12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5342114" y="1751741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342114" y="3131080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4182495" y="3784131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3016772" y="1745637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3016772" y="3124976"/>
            <a:ext cx="610500" cy="63480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" name="Google Shape;88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27882" y="3788146"/>
            <a:ext cx="457601" cy="469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99919" y="3166561"/>
            <a:ext cx="496343" cy="499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43495" y="1833208"/>
            <a:ext cx="409194" cy="46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123796" y="3210437"/>
            <a:ext cx="452415" cy="361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87175" y="1780765"/>
            <a:ext cx="452415" cy="452436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5"/>
          <p:cNvSpPr txBox="1"/>
          <p:nvPr/>
        </p:nvSpPr>
        <p:spPr>
          <a:xfrm>
            <a:off x="5742901" y="3296475"/>
            <a:ext cx="1722012" cy="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GLOBAL E SUSTENTÁVEL</a:t>
            </a:r>
            <a:endParaRPr sz="12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5"/>
          <p:cNvSpPr txBox="1"/>
          <p:nvPr/>
        </p:nvSpPr>
        <p:spPr>
          <a:xfrm>
            <a:off x="3783667" y="4297625"/>
            <a:ext cx="1346030" cy="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EFICIENTE</a:t>
            </a:r>
            <a:endParaRPr sz="12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5"/>
          <p:cNvSpPr txBox="1"/>
          <p:nvPr/>
        </p:nvSpPr>
        <p:spPr>
          <a:xfrm>
            <a:off x="2140175" y="3280199"/>
            <a:ext cx="924300" cy="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ÁGIL</a:t>
            </a:r>
            <a:endParaRPr sz="12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5831938" y="1703937"/>
            <a:ext cx="1632975" cy="7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INOVADORA E CRIATIVA</a:t>
            </a:r>
            <a:endParaRPr sz="12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5"/>
          <p:cNvSpPr txBox="1"/>
          <p:nvPr/>
        </p:nvSpPr>
        <p:spPr>
          <a:xfrm>
            <a:off x="3688783" y="685557"/>
            <a:ext cx="1711136" cy="7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0E558C"/>
                </a:solidFill>
                <a:latin typeface="Montserrat"/>
                <a:ea typeface="Montserrat"/>
                <a:cs typeface="Montserrat"/>
                <a:sym typeface="Montserrat"/>
              </a:rPr>
              <a:t>SP JUSTA E INCLUSIVA</a:t>
            </a:r>
            <a:endParaRPr sz="1200" b="1" dirty="0">
              <a:solidFill>
                <a:srgbClr val="0E558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" name="Google Shape;98;p15" descr="Ícone&#10;&#10;Descrição gerada automaticamente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46852" y="1987226"/>
            <a:ext cx="858423" cy="84855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 txBox="1"/>
          <p:nvPr/>
        </p:nvSpPr>
        <p:spPr>
          <a:xfrm>
            <a:off x="3856975" y="2680051"/>
            <a:ext cx="1266000" cy="244800"/>
          </a:xfrm>
          <a:prstGeom prst="rect">
            <a:avLst/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121900" rIns="121900" bIns="121900" anchor="t" anchorCtr="0">
            <a:normAutofit fontScale="25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00AFD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5"/>
          <p:cNvSpPr/>
          <p:nvPr/>
        </p:nvSpPr>
        <p:spPr>
          <a:xfrm rot="8219559" flipH="1">
            <a:off x="5348831" y="1700188"/>
            <a:ext cx="189124" cy="158347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5"/>
          <p:cNvSpPr/>
          <p:nvPr/>
        </p:nvSpPr>
        <p:spPr>
          <a:xfrm rot="5039460" flipH="1">
            <a:off x="5733250" y="3005984"/>
            <a:ext cx="189139" cy="158692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5"/>
          <p:cNvSpPr/>
          <p:nvPr/>
        </p:nvSpPr>
        <p:spPr>
          <a:xfrm rot="1261467" flipH="1">
            <a:off x="4744679" y="3945848"/>
            <a:ext cx="188981" cy="158784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5"/>
          <p:cNvSpPr/>
          <p:nvPr/>
        </p:nvSpPr>
        <p:spPr>
          <a:xfrm rot="5099690" flipH="1">
            <a:off x="3450497" y="3604026"/>
            <a:ext cx="189121" cy="159000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5"/>
          <p:cNvSpPr/>
          <p:nvPr/>
        </p:nvSpPr>
        <p:spPr>
          <a:xfrm rot="1195727" flipH="1">
            <a:off x="3102584" y="2261439"/>
            <a:ext cx="189232" cy="158680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5"/>
          <p:cNvSpPr/>
          <p:nvPr/>
        </p:nvSpPr>
        <p:spPr>
          <a:xfrm rot="-2580441" flipH="1">
            <a:off x="4054816" y="1321472"/>
            <a:ext cx="189124" cy="158347"/>
          </a:xfrm>
          <a:prstGeom prst="triangle">
            <a:avLst>
              <a:gd name="adj" fmla="val 50000"/>
            </a:avLst>
          </a:prstGeom>
          <a:solidFill>
            <a:srgbClr val="010D24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3699375" y="2638550"/>
            <a:ext cx="1541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>
                <a:solidFill>
                  <a:srgbClr val="00AFDC"/>
                </a:solidFill>
                <a:latin typeface="Montserrat"/>
                <a:ea typeface="Montserrat"/>
                <a:cs typeface="Montserrat"/>
                <a:sym typeface="Montserrat"/>
              </a:rPr>
              <a:t> CIDADÃOS</a:t>
            </a:r>
            <a:endParaRPr sz="1600">
              <a:solidFill>
                <a:srgbClr val="00AFD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7" name="Google Shape;107;p15"/>
          <p:cNvPicPr preferRelativeResize="0"/>
          <p:nvPr/>
        </p:nvPicPr>
        <p:blipFill rotWithShape="1">
          <a:blip r:embed="rId11">
            <a:alphaModFix/>
          </a:blip>
          <a:srcRect b="47780"/>
          <a:stretch/>
        </p:blipFill>
        <p:spPr>
          <a:xfrm>
            <a:off x="8425800" y="76200"/>
            <a:ext cx="870600" cy="4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26"/>
          <p:cNvPicPr preferRelativeResize="0"/>
          <p:nvPr/>
        </p:nvPicPr>
        <p:blipFill rotWithShape="1">
          <a:blip r:embed="rId3">
            <a:alphaModFix/>
          </a:blip>
          <a:srcRect l="25971" t="27513" r="43314" b="9552"/>
          <a:stretch/>
        </p:blipFill>
        <p:spPr>
          <a:xfrm>
            <a:off x="322793" y="758359"/>
            <a:ext cx="2828544" cy="36576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1" name="Google Shape;241;p26"/>
          <p:cNvGrpSpPr/>
          <p:nvPr/>
        </p:nvGrpSpPr>
        <p:grpSpPr>
          <a:xfrm>
            <a:off x="3346125" y="363255"/>
            <a:ext cx="3643398" cy="1680892"/>
            <a:chOff x="5915683" y="149500"/>
            <a:chExt cx="3228316" cy="1570376"/>
          </a:xfrm>
        </p:grpSpPr>
        <p:pic>
          <p:nvPicPr>
            <p:cNvPr id="242" name="Google Shape;242;p26"/>
            <p:cNvPicPr preferRelativeResize="0"/>
            <p:nvPr/>
          </p:nvPicPr>
          <p:blipFill rotWithShape="1">
            <a:blip r:embed="rId4">
              <a:alphaModFix/>
            </a:blip>
            <a:srcRect b="75400"/>
            <a:stretch/>
          </p:blipFill>
          <p:spPr>
            <a:xfrm>
              <a:off x="5920150" y="602900"/>
              <a:ext cx="3223849" cy="111697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3" name="Google Shape;243;p26"/>
            <p:cNvGrpSpPr/>
            <p:nvPr/>
          </p:nvGrpSpPr>
          <p:grpSpPr>
            <a:xfrm>
              <a:off x="5915683" y="149500"/>
              <a:ext cx="3223800" cy="457800"/>
              <a:chOff x="5915683" y="149500"/>
              <a:chExt cx="3223800" cy="457800"/>
            </a:xfrm>
          </p:grpSpPr>
          <p:sp>
            <p:nvSpPr>
              <p:cNvPr id="244" name="Google Shape;244;p26"/>
              <p:cNvSpPr/>
              <p:nvPr/>
            </p:nvSpPr>
            <p:spPr>
              <a:xfrm>
                <a:off x="5915683" y="149500"/>
                <a:ext cx="3223800" cy="4578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45" name="Google Shape;245;p26"/>
              <p:cNvPicPr preferRelativeResize="0"/>
              <p:nvPr/>
            </p:nvPicPr>
            <p:blipFill rotWithShape="1">
              <a:blip r:embed="rId5">
                <a:alphaModFix/>
              </a:blip>
              <a:srcRect l="2072" t="2201" r="47368" b="81249"/>
              <a:stretch/>
            </p:blipFill>
            <p:spPr>
              <a:xfrm>
                <a:off x="6806100" y="182800"/>
                <a:ext cx="1455950" cy="3785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0B6D8E0-E93A-41C3-B0C5-CF0B1D00EE16}"/>
              </a:ext>
            </a:extLst>
          </p:cNvPr>
          <p:cNvGrpSpPr/>
          <p:nvPr/>
        </p:nvGrpSpPr>
        <p:grpSpPr>
          <a:xfrm>
            <a:off x="3359271" y="3840833"/>
            <a:ext cx="3124218" cy="1150254"/>
            <a:chOff x="3346125" y="3702162"/>
            <a:chExt cx="3124218" cy="1150254"/>
          </a:xfrm>
        </p:grpSpPr>
        <p:pic>
          <p:nvPicPr>
            <p:cNvPr id="247" name="Google Shape;247;p26"/>
            <p:cNvPicPr preferRelativeResize="0"/>
            <p:nvPr/>
          </p:nvPicPr>
          <p:blipFill rotWithShape="1">
            <a:blip r:embed="rId6">
              <a:alphaModFix/>
            </a:blip>
            <a:srcRect b="65185"/>
            <a:stretch/>
          </p:blipFill>
          <p:spPr>
            <a:xfrm>
              <a:off x="3346194" y="4116125"/>
              <a:ext cx="3124149" cy="73629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8" name="Google Shape;248;p26"/>
            <p:cNvGrpSpPr/>
            <p:nvPr/>
          </p:nvGrpSpPr>
          <p:grpSpPr>
            <a:xfrm>
              <a:off x="3346125" y="3702162"/>
              <a:ext cx="3124149" cy="413963"/>
              <a:chOff x="6276475" y="1325225"/>
              <a:chExt cx="2867525" cy="380600"/>
            </a:xfrm>
          </p:grpSpPr>
          <p:pic>
            <p:nvPicPr>
              <p:cNvPr id="249" name="Google Shape;249;p26"/>
              <p:cNvPicPr preferRelativeResize="0"/>
              <p:nvPr/>
            </p:nvPicPr>
            <p:blipFill rotWithShape="1">
              <a:blip r:embed="rId7">
                <a:alphaModFix/>
              </a:blip>
              <a:srcRect l="18865" r="3752"/>
              <a:stretch/>
            </p:blipFill>
            <p:spPr>
              <a:xfrm>
                <a:off x="6276475" y="1325225"/>
                <a:ext cx="2867525" cy="380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0" name="Google Shape;250;p26"/>
              <p:cNvPicPr preferRelativeResize="0"/>
              <p:nvPr/>
            </p:nvPicPr>
            <p:blipFill rotWithShape="1">
              <a:blip r:embed="rId7">
                <a:alphaModFix/>
              </a:blip>
              <a:srcRect l="18865" r="68141"/>
              <a:stretch/>
            </p:blipFill>
            <p:spPr>
              <a:xfrm>
                <a:off x="6740400" y="1325225"/>
                <a:ext cx="481500" cy="380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3" name="Imagem 2" descr="Jornal com texto preto sobre fundo branco&#10;&#10;Descrição gerada automaticamente com confiança média">
            <a:extLst>
              <a:ext uri="{FF2B5EF4-FFF2-40B4-BE49-F238E27FC236}">
                <a16:creationId xmlns:a16="http://schemas.microsoft.com/office/drawing/2014/main" id="{9159904A-B957-4AE0-92AB-6ECDE94F71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49307" b="69571"/>
          <a:stretch/>
        </p:blipFill>
        <p:spPr>
          <a:xfrm>
            <a:off x="6661309" y="2141783"/>
            <a:ext cx="2187137" cy="1370095"/>
          </a:xfrm>
          <a:prstGeom prst="rect">
            <a:avLst/>
          </a:prstGeom>
        </p:spPr>
      </p:pic>
      <p:grpSp>
        <p:nvGrpSpPr>
          <p:cNvPr id="238" name="Google Shape;238;p26"/>
          <p:cNvGrpSpPr/>
          <p:nvPr/>
        </p:nvGrpSpPr>
        <p:grpSpPr>
          <a:xfrm>
            <a:off x="3359271" y="2148025"/>
            <a:ext cx="2735053" cy="1559785"/>
            <a:chOff x="3116204" y="-7"/>
            <a:chExt cx="2867523" cy="2076945"/>
          </a:xfrm>
        </p:grpSpPr>
        <p:pic>
          <p:nvPicPr>
            <p:cNvPr id="239" name="Google Shape;239;p26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3116204" y="283594"/>
              <a:ext cx="2867523" cy="1793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240;p26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3116204" y="-7"/>
              <a:ext cx="2867522" cy="2836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27"/>
          <p:cNvPicPr preferRelativeResize="0"/>
          <p:nvPr/>
        </p:nvPicPr>
        <p:blipFill rotWithShape="1">
          <a:blip r:embed="rId3">
            <a:alphaModFix amt="30000"/>
          </a:blip>
          <a:srcRect t="25705" b="32105"/>
          <a:stretch/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7"/>
          <p:cNvSpPr txBox="1">
            <a:spLocks noGrp="1"/>
          </p:cNvSpPr>
          <p:nvPr>
            <p:ph type="title"/>
          </p:nvPr>
        </p:nvSpPr>
        <p:spPr>
          <a:xfrm>
            <a:off x="2982909" y="643415"/>
            <a:ext cx="3032235" cy="8418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29000"/>
              </a:srgb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500" dirty="0">
                <a:latin typeface="Raleway Black"/>
                <a:ea typeface="Raleway Black"/>
                <a:cs typeface="Raleway Black"/>
                <a:sym typeface="Raleway Black"/>
              </a:rPr>
              <a:t>OBRIGADA</a:t>
            </a:r>
            <a:endParaRPr sz="3500" dirty="0">
              <a:latin typeface="Raleway Black"/>
              <a:ea typeface="Raleway Black"/>
              <a:cs typeface="Raleway Black"/>
              <a:sym typeface="Raleway Black"/>
            </a:endParaRPr>
          </a:p>
        </p:txBody>
      </p:sp>
      <p:sp>
        <p:nvSpPr>
          <p:cNvPr id="257" name="Google Shape;257;p27"/>
          <p:cNvSpPr txBox="1">
            <a:spLocks noGrp="1"/>
          </p:cNvSpPr>
          <p:nvPr>
            <p:ph type="title"/>
          </p:nvPr>
        </p:nvSpPr>
        <p:spPr>
          <a:xfrm>
            <a:off x="2920279" y="3812230"/>
            <a:ext cx="3758920" cy="378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2999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dirty="0">
                <a:highlight>
                  <a:srgbClr val="193D4E"/>
                </a:highlight>
              </a:rPr>
              <a:t>vsatiro@prefeitura.sp.gov.br</a:t>
            </a:r>
            <a:endParaRPr sz="1400" dirty="0">
              <a:highlight>
                <a:srgbClr val="193D4E"/>
              </a:highlight>
            </a:endParaRPr>
          </a:p>
        </p:txBody>
      </p:sp>
      <p:pic>
        <p:nvPicPr>
          <p:cNvPr id="258" name="Google Shape;258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78989" y="3751220"/>
            <a:ext cx="1141030" cy="10839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D5848F6-CC0A-4AEA-97F9-C36408CF354C}"/>
              </a:ext>
            </a:extLst>
          </p:cNvPr>
          <p:cNvSpPr/>
          <p:nvPr/>
        </p:nvSpPr>
        <p:spPr>
          <a:xfrm>
            <a:off x="3772668" y="1802843"/>
            <a:ext cx="2051935" cy="1948377"/>
          </a:xfrm>
          <a:prstGeom prst="roundRect">
            <a:avLst>
              <a:gd name="adj" fmla="val 3323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</p:txBody>
      </p:sp>
      <p:pic>
        <p:nvPicPr>
          <p:cNvPr id="8" name="Imagem 7" descr="Código QR&#10;&#10;Descrição gerada automaticamente">
            <a:extLst>
              <a:ext uri="{FF2B5EF4-FFF2-40B4-BE49-F238E27FC236}">
                <a16:creationId xmlns:a16="http://schemas.microsoft.com/office/drawing/2014/main" id="{B85F6842-424E-451F-97B5-FB7721F65A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2424" y="1802842"/>
            <a:ext cx="1878273" cy="18782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308</Words>
  <Application>Microsoft Office PowerPoint</Application>
  <PresentationFormat>Apresentação na tela (16:9)</PresentationFormat>
  <Paragraphs>33</Paragraphs>
  <Slides>9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Arial</vt:lpstr>
      <vt:lpstr>Raleway ExtraBold</vt:lpstr>
      <vt:lpstr>Raleway Black</vt:lpstr>
      <vt:lpstr>Calibri</vt:lpstr>
      <vt:lpstr>Raleway</vt:lpstr>
      <vt:lpstr>Montserrat</vt:lpstr>
      <vt:lpstr>Arial Black</vt:lpstr>
      <vt:lpstr>Simple Light</vt:lpstr>
      <vt:lpstr>Apresentação do PowerPoint</vt:lpstr>
      <vt:lpstr>Ladislau Dowbor</vt:lpstr>
      <vt:lpstr>Grupos historicamente mais vulneráveis foram os mais atingidos pela emergência sanitária.</vt:lpstr>
      <vt:lpstr>“Voltar ao normal” não é o suficiente.</vt:lpstr>
      <vt:lpstr>Apresentação do PowerPoint</vt:lpstr>
      <vt:lpstr>Apresentação do PowerPoint</vt:lpstr>
      <vt:lpstr>Apresentação do PowerPoint</vt:lpstr>
      <vt:lpstr>Apresentação do PowerPoint</vt:lpstr>
      <vt:lpstr>OBRIGADA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sefaz</dc:creator>
  <cp:lastModifiedBy>sefaz</cp:lastModifiedBy>
  <cp:revision>6</cp:revision>
  <dcterms:modified xsi:type="dcterms:W3CDTF">2021-10-08T11:50:21Z</dcterms:modified>
</cp:coreProperties>
</file>